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320" r:id="rId9"/>
    <p:sldId id="319" r:id="rId10"/>
    <p:sldId id="297" r:id="rId11"/>
    <p:sldId id="263" r:id="rId12"/>
    <p:sldId id="270" r:id="rId13"/>
    <p:sldId id="321" r:id="rId14"/>
    <p:sldId id="265" r:id="rId15"/>
    <p:sldId id="271" r:id="rId16"/>
    <p:sldId id="272" r:id="rId17"/>
    <p:sldId id="302" r:id="rId18"/>
    <p:sldId id="303" r:id="rId19"/>
    <p:sldId id="304" r:id="rId20"/>
    <p:sldId id="326" r:id="rId21"/>
    <p:sldId id="322" r:id="rId22"/>
    <p:sldId id="325" r:id="rId23"/>
    <p:sldId id="323" r:id="rId24"/>
    <p:sldId id="324" r:id="rId25"/>
    <p:sldId id="300" r:id="rId26"/>
    <p:sldId id="305" r:id="rId27"/>
    <p:sldId id="278" r:id="rId28"/>
    <p:sldId id="266" r:id="rId29"/>
    <p:sldId id="277" r:id="rId30"/>
    <p:sldId id="327" r:id="rId31"/>
    <p:sldId id="328" r:id="rId32"/>
    <p:sldId id="329" r:id="rId33"/>
    <p:sldId id="331" r:id="rId34"/>
    <p:sldId id="332" r:id="rId35"/>
    <p:sldId id="333" r:id="rId36"/>
    <p:sldId id="335" r:id="rId37"/>
    <p:sldId id="334" r:id="rId38"/>
    <p:sldId id="336" r:id="rId39"/>
    <p:sldId id="337" r:id="rId40"/>
    <p:sldId id="338" r:id="rId41"/>
    <p:sldId id="339" r:id="rId42"/>
    <p:sldId id="340" r:id="rId43"/>
    <p:sldId id="341" r:id="rId44"/>
    <p:sldId id="343" r:id="rId45"/>
    <p:sldId id="342" r:id="rId46"/>
    <p:sldId id="301" r:id="rId47"/>
    <p:sldId id="287" r:id="rId48"/>
    <p:sldId id="294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14" autoAdjust="0"/>
  </p:normalViewPr>
  <p:slideViewPr>
    <p:cSldViewPr>
      <p:cViewPr varScale="1">
        <p:scale>
          <a:sx n="92" d="100"/>
          <a:sy n="92" d="100"/>
        </p:scale>
        <p:origin x="-13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A34F1-D8EF-454F-80DB-98C73206C291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57DC9-8E5A-4BF9-A29A-338FF3FC9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57DC9-8E5A-4BF9-A29A-338FF3FC976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21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emf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ndex.php/Special:MatchCOnline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 and 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the FSL group at UIUC (USA) and the FMSE group at UAIC (Romania)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- 1971: </a:t>
            </a:r>
            <a:r>
              <a:rPr lang="en-US" dirty="0" err="1" smtClean="0"/>
              <a:t>Denotational</a:t>
            </a:r>
            <a:r>
              <a:rPr lang="en-US" dirty="0" smtClean="0"/>
              <a:t>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458200" cy="4191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 provided enough/appropriate mathematical domains available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: we can execute/approximate fixed-points</a:t>
            </a:r>
          </a:p>
          <a:p>
            <a:pPr lvl="1"/>
            <a:r>
              <a:rPr lang="en-US" dirty="0" smtClean="0"/>
              <a:t>Although 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provided one uses advanced features</a:t>
            </a:r>
          </a:p>
          <a:p>
            <a:pPr lvl="1"/>
            <a:r>
              <a:rPr lang="en-US" dirty="0" smtClean="0"/>
              <a:t>Monads, continuations, resumptions</a:t>
            </a:r>
          </a:p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pPr lvl="1"/>
            <a:r>
              <a:rPr lang="en-US" dirty="0" smtClean="0"/>
              <a:t>Program = least fixed point, so we can use induction</a:t>
            </a:r>
          </a:p>
          <a:p>
            <a:r>
              <a:rPr lang="en-US" dirty="0" smtClean="0"/>
              <a:t>Hard to use and understand; requires expert knowledge; no overwhelming evidence it is practical for verification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3420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Reasonable trade-offs. “Compiles” programs into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66742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mathematical objects, so it can be </a:t>
            </a:r>
            <a:r>
              <a:rPr lang="en-US" sz="2700" i="1" dirty="0" smtClean="0">
                <a:solidFill>
                  <a:prstClr val="black"/>
                </a:solidFill>
              </a:rPr>
              <a:t>in principle</a:t>
            </a:r>
            <a:r>
              <a:rPr lang="en-US" sz="2700" dirty="0" smtClean="0">
                <a:solidFill>
                  <a:prstClr val="black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- 1981: Operational Semantics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686800" cy="4191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  <a:r>
              <a:rPr lang="en-US" dirty="0" smtClean="0"/>
              <a:t>, by its very nature </a:t>
            </a:r>
          </a:p>
          <a:p>
            <a:pPr lvl="1"/>
            <a:r>
              <a:rPr lang="en-US" dirty="0" smtClean="0"/>
              <a:t>Although </a:t>
            </a:r>
            <a:r>
              <a:rPr lang="en-US" dirty="0" err="1" smtClean="0"/>
              <a:t>Norish’s</a:t>
            </a:r>
            <a:r>
              <a:rPr lang="en-US" dirty="0" smtClean="0"/>
              <a:t> C semantics not executable, evaluation contexts are inefficient, CHAM has no machine support, etc.</a:t>
            </a:r>
            <a:endParaRPr lang="en-US" sz="24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 … in principle</a:t>
            </a:r>
          </a:p>
          <a:p>
            <a:pPr lvl="1"/>
            <a:r>
              <a:rPr lang="en-US" dirty="0" smtClean="0"/>
              <a:t>Although hard to use both evaluation contexts (for call/CC,  </a:t>
            </a:r>
            <a:r>
              <a:rPr lang="en-US" dirty="0" err="1" smtClean="0"/>
              <a:t>longjumps</a:t>
            </a:r>
            <a:r>
              <a:rPr lang="en-US" dirty="0" smtClean="0"/>
              <a:t>,…) and environment-store (for pointers, threads,…)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  <a:r>
              <a:rPr lang="en-US" dirty="0" smtClean="0"/>
              <a:t>, when one uses</a:t>
            </a:r>
          </a:p>
          <a:p>
            <a:pPr lvl="1"/>
            <a:r>
              <a:rPr lang="en-US" dirty="0" smtClean="0"/>
              <a:t>MSOS ideas for dealing with configuration changes, evaluation contexts ideas for control, CHAM ideas for concurrency, etc.</a:t>
            </a:r>
          </a:p>
          <a:p>
            <a:r>
              <a:rPr lang="en-US" dirty="0" smtClean="0"/>
              <a:t>Considered “too low level”, inappropriate for verification…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564083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dirty="0" smtClean="0"/>
              <a:t>Quite intuitive, easy to understand and define.</a:t>
            </a:r>
            <a:endParaRPr lang="en-US" sz="2700" dirty="0" smtClean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57" y="1930569"/>
            <a:ext cx="565590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700" dirty="0" smtClean="0">
                <a:solidFill>
                  <a:prstClr val="black"/>
                </a:solidFill>
              </a:rPr>
              <a:t>Requires minimal training and it scales.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W</a:t>
            </a:r>
            <a:r>
              <a:rPr lang="en-US" dirty="0" smtClean="0"/>
              <a:t>e Want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First, we want a semantic framework which,      at the same time and uniformly well, is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Expressive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Executable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 Modular</a:t>
            </a:r>
            <a:r>
              <a:rPr lang="en-US" dirty="0" smtClean="0"/>
              <a:t>, and</a:t>
            </a:r>
          </a:p>
          <a:p>
            <a:pPr lvl="1"/>
            <a:r>
              <a:rPr lang="en-US" dirty="0" smtClean="0"/>
              <a:t>Suitable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r>
              <a:rPr lang="en-US" dirty="0" smtClean="0"/>
              <a:t>Second, we want to develop supporting tools for </a:t>
            </a:r>
          </a:p>
          <a:p>
            <a:pPr lvl="1"/>
            <a:r>
              <a:rPr lang="en-US" dirty="0" smtClean="0"/>
              <a:t>Defining formal language semantics, and</a:t>
            </a:r>
          </a:p>
          <a:p>
            <a:pPr lvl="1"/>
            <a:r>
              <a:rPr lang="en-US" dirty="0" smtClean="0"/>
              <a:t>Using the semantics for program verification</a:t>
            </a:r>
          </a:p>
          <a:p>
            <a:pPr lvl="2"/>
            <a:r>
              <a:rPr lang="en-US" dirty="0" smtClean="0"/>
              <a:t>Put an end to having both operational and axiomatic or other semantics to languages.  No more semantics equivalence proofs to be done and maintained!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Next I will tell a story about our quest for such a unified and practical semantic framework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Take our approach as a possibility …</a:t>
            </a:r>
          </a:p>
          <a:p>
            <a:pPr marL="0" indent="0">
              <a:buNone/>
            </a:pPr>
            <a:r>
              <a:rPr lang="en-US" dirty="0" smtClean="0"/>
              <a:t>                   … not as ultimate answer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Message to take home: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This is not a </a:t>
            </a:r>
            <a:r>
              <a:rPr lang="en-US" dirty="0" smtClean="0"/>
              <a:t>dream, it can be done!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6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Main </a:t>
            </a:r>
            <a:r>
              <a:rPr lang="en-US" dirty="0" smtClean="0"/>
              <a:t>ideas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[J.LAP’10, K’11, FM’12]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dirty="0" smtClean="0"/>
              <a:t>Represent program configurations as potentially </a:t>
            </a:r>
            <a:r>
              <a:rPr lang="en-US" dirty="0" smtClean="0">
                <a:solidFill>
                  <a:srgbClr val="FF0000"/>
                </a:solidFill>
              </a:rPr>
              <a:t>nested structures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…&lt;/k&gt;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&gt;… X |-&gt; (_ =&gt; V) …&lt;/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Like Bubbles?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KernelC</a:t>
            </a:r>
            <a:r>
              <a:rPr lang="en-US" dirty="0" smtClean="0"/>
              <a:t> definition above was generated by the K tool using the bubble mode 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bb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K tool also provides a mathematical mode 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mm</a:t>
            </a:r>
            <a:r>
              <a:rPr lang="en-US" dirty="0" smtClean="0"/>
              <a:t>), which may be preferred in formal writing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3916" y="2743200"/>
            <a:ext cx="2944368" cy="1472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6516" y="3085981"/>
            <a:ext cx="7280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bb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86516" y="5829181"/>
            <a:ext cx="7280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mm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63" y="5905381"/>
            <a:ext cx="3386137" cy="736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7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What is K, after all …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839200" cy="3886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Except for its true</a:t>
            </a:r>
            <a:r>
              <a:rPr lang="en-US" i="1" dirty="0" smtClean="0"/>
              <a:t> </a:t>
            </a:r>
            <a:r>
              <a:rPr lang="en-US" dirty="0" smtClean="0"/>
              <a:t>concurrency </a:t>
            </a:r>
            <a:r>
              <a:rPr lang="en-US" dirty="0" smtClean="0"/>
              <a:t>semantics based </a:t>
            </a:r>
            <a:r>
              <a:rPr lang="en-US" dirty="0" smtClean="0"/>
              <a:t>on graph </a:t>
            </a:r>
            <a:r>
              <a:rPr lang="en-US" dirty="0" smtClean="0"/>
              <a:t>rewriting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[ICGT’12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dirty="0" smtClean="0"/>
              <a:t>, </a:t>
            </a:r>
            <a:r>
              <a:rPr lang="en-US" dirty="0" smtClean="0"/>
              <a:t>K is a technique</a:t>
            </a:r>
            <a:r>
              <a:rPr lang="en-US" dirty="0"/>
              <a:t> </a:t>
            </a:r>
            <a:r>
              <a:rPr lang="en-US" dirty="0" smtClean="0"/>
              <a:t>and notation to define languages as rewrite systems with rules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(</a:t>
            </a:r>
            <a:r>
              <a:rPr lang="en-US" i="1" dirty="0" smtClean="0"/>
              <a:t>b</a:t>
            </a:r>
            <a:r>
              <a:rPr lang="en-US" dirty="0" smtClean="0"/>
              <a:t> is a side condition)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...  and so are reduction semantics with evaluation contexts, </a:t>
            </a:r>
            <a:r>
              <a:rPr lang="en-US" dirty="0"/>
              <a:t>(</a:t>
            </a:r>
            <a:r>
              <a:rPr lang="en-US" dirty="0" smtClean="0"/>
              <a:t>chemical) abstract machines, etc.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5814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87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86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Translating K into rules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096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533400" y="1752600"/>
            <a:ext cx="5943600" cy="587828"/>
            <a:chOff x="3200400" y="2833254"/>
            <a:chExt cx="5257800" cy="533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37200" y="2909454"/>
              <a:ext cx="2921000" cy="381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410200" y="2833254"/>
              <a:ext cx="361950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00400" y="2895600"/>
              <a:ext cx="2571750" cy="381000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4632" y="2362200"/>
            <a:ext cx="2944368" cy="1472184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95850"/>
            <a:ext cx="604837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90657" y="3962400"/>
            <a:ext cx="2371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kompile</a:t>
            </a:r>
            <a:r>
              <a:rPr lang="en-US" sz="3200" dirty="0" smtClean="0"/>
              <a:t> into: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386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90895" y="4610100"/>
            <a:ext cx="2147505" cy="1028700"/>
            <a:chOff x="3143250" y="4610100"/>
            <a:chExt cx="2147505" cy="10287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4610100"/>
              <a:ext cx="2147505" cy="1028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329886" y="4800600"/>
              <a:ext cx="1732269" cy="7078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800" dirty="0" err="1">
                  <a:solidFill>
                    <a:schemeClr val="bg1">
                      <a:lumMod val="50000"/>
                    </a:schemeClr>
                  </a:solidFill>
                </a:rPr>
                <a:t>c</a:t>
              </a:r>
              <a:r>
                <a:rPr lang="en-US" sz="2800" dirty="0" err="1" smtClean="0">
                  <a:solidFill>
                    <a:schemeClr val="bg1">
                      <a:lumMod val="50000"/>
                    </a:schemeClr>
                  </a:solidFill>
                </a:rPr>
                <a:t>fg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[</a:t>
              </a:r>
              <a:r>
                <a:rPr lang="en-US" sz="4000" b="1" dirty="0" err="1" smtClean="0">
                  <a:latin typeface="Courier New" pitchFamily="49" charset="0"/>
                  <a:cs typeface="Courier New" pitchFamily="49" charset="0"/>
                </a:rPr>
                <a:t>pgm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]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K Semantics of a Program?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Two types of K rules: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Structural</a:t>
            </a:r>
            <a:r>
              <a:rPr lang="en-US" dirty="0" smtClean="0"/>
              <a:t>: rearrange configuration, unobservable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Computational</a:t>
            </a:r>
            <a:r>
              <a:rPr lang="en-US" dirty="0" smtClean="0"/>
              <a:t>: count as computational steps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827809" y="4402282"/>
            <a:ext cx="332734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43000" y="4416136"/>
            <a:ext cx="60960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524000" y="4610100"/>
            <a:ext cx="609600" cy="124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72391" y="5566064"/>
            <a:ext cx="221785" cy="280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87582" y="5572991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66009" y="5566063"/>
            <a:ext cx="587036" cy="121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11827" y="418188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1717242" y="41910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67069" y="4400095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8645" y="5683827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64592" y="560631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2209800" y="5486400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9695" y="6324600"/>
            <a:ext cx="2794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r>
              <a:rPr lang="en-US" dirty="0" smtClean="0"/>
              <a:t>, …, </a:t>
            </a:r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r>
              <a:rPr lang="en-US" dirty="0" smtClean="0"/>
              <a:t> = structural variants</a:t>
            </a:r>
            <a:endParaRPr lang="en-US" dirty="0"/>
          </a:p>
        </p:txBody>
      </p:sp>
      <p:sp>
        <p:nvSpPr>
          <p:cNvPr id="35" name="Rounded Rectangle 34"/>
          <p:cNvSpPr/>
          <p:nvPr/>
        </p:nvSpPr>
        <p:spPr>
          <a:xfrm>
            <a:off x="152400" y="4267200"/>
            <a:ext cx="2399160" cy="17859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6" name="Group 1035"/>
          <p:cNvGrpSpPr/>
          <p:nvPr/>
        </p:nvGrpSpPr>
        <p:grpSpPr>
          <a:xfrm>
            <a:off x="2551560" y="3624241"/>
            <a:ext cx="1639440" cy="2809918"/>
            <a:chOff x="2551560" y="3624241"/>
            <a:chExt cx="1639440" cy="2809918"/>
          </a:xfrm>
        </p:grpSpPr>
        <p:cxnSp>
          <p:nvCxnSpPr>
            <p:cNvPr id="37" name="Straight Arrow Connector 36"/>
            <p:cNvCxnSpPr>
              <a:stCxn id="35" idx="3"/>
              <a:endCxn id="40" idx="1"/>
            </p:cNvCxnSpPr>
            <p:nvPr/>
          </p:nvCxnSpPr>
          <p:spPr>
            <a:xfrm flipV="1">
              <a:off x="2551560" y="3831421"/>
              <a:ext cx="840480" cy="13287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3392040" y="36242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/>
            <p:cNvCxnSpPr>
              <a:stCxn id="35" idx="3"/>
              <a:endCxn id="47" idx="1"/>
            </p:cNvCxnSpPr>
            <p:nvPr/>
          </p:nvCxnSpPr>
          <p:spPr>
            <a:xfrm flipV="1">
              <a:off x="2551560" y="4669621"/>
              <a:ext cx="840480" cy="4905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46"/>
            <p:cNvSpPr/>
            <p:nvPr/>
          </p:nvSpPr>
          <p:spPr>
            <a:xfrm>
              <a:off x="3392040" y="44624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3392040" y="60198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Arrow Connector 50"/>
            <p:cNvCxnSpPr>
              <a:stCxn id="35" idx="3"/>
              <a:endCxn id="48" idx="1"/>
            </p:cNvCxnSpPr>
            <p:nvPr/>
          </p:nvCxnSpPr>
          <p:spPr>
            <a:xfrm>
              <a:off x="2551560" y="5160180"/>
              <a:ext cx="840480" cy="106680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 rot="5400000">
              <a:off x="3567592" y="5091592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</p:grpSp>
      <p:grpSp>
        <p:nvGrpSpPr>
          <p:cNvPr id="1042" name="Group 1041"/>
          <p:cNvGrpSpPr/>
          <p:nvPr/>
        </p:nvGrpSpPr>
        <p:grpSpPr>
          <a:xfrm>
            <a:off x="3715321" y="3178314"/>
            <a:ext cx="5410221" cy="3645050"/>
            <a:chOff x="3715321" y="3178314"/>
            <a:chExt cx="5410221" cy="3645050"/>
          </a:xfrm>
        </p:grpSpPr>
        <p:cxnSp>
          <p:nvCxnSpPr>
            <p:cNvPr id="56" name="Straight Arrow Connector 55"/>
            <p:cNvCxnSpPr>
              <a:stCxn id="40" idx="3"/>
            </p:cNvCxnSpPr>
            <p:nvPr/>
          </p:nvCxnSpPr>
          <p:spPr>
            <a:xfrm flipV="1">
              <a:off x="4038600" y="3505200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40" idx="3"/>
            </p:cNvCxnSpPr>
            <p:nvPr/>
          </p:nvCxnSpPr>
          <p:spPr>
            <a:xfrm flipV="1">
              <a:off x="4038600" y="3787966"/>
              <a:ext cx="381000" cy="434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stCxn id="40" idx="3"/>
            </p:cNvCxnSpPr>
            <p:nvPr/>
          </p:nvCxnSpPr>
          <p:spPr>
            <a:xfrm>
              <a:off x="4038600" y="3831421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V="1">
              <a:off x="4038600" y="4343400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47" idx="3"/>
              <a:endCxn id="84" idx="1"/>
            </p:cNvCxnSpPr>
            <p:nvPr/>
          </p:nvCxnSpPr>
          <p:spPr>
            <a:xfrm flipV="1">
              <a:off x="4038600" y="4474380"/>
              <a:ext cx="648840" cy="19524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>
              <a:off x="4038600" y="4669621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V="1">
              <a:off x="4042063" y="5898573"/>
              <a:ext cx="304800" cy="326221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V="1">
              <a:off x="4042063" y="6181339"/>
              <a:ext cx="381000" cy="434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4042063" y="6224794"/>
              <a:ext cx="304800" cy="20717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4648200" y="3178314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4687440" y="42672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6059040" y="3581400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7467600" y="3548041"/>
              <a:ext cx="646560" cy="4143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Arrow Connector 89"/>
            <p:cNvCxnSpPr>
              <a:stCxn id="84" idx="3"/>
              <a:endCxn id="88" idx="1"/>
            </p:cNvCxnSpPr>
            <p:nvPr/>
          </p:nvCxnSpPr>
          <p:spPr>
            <a:xfrm flipV="1">
              <a:off x="5334000" y="3788580"/>
              <a:ext cx="725040" cy="68580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>
              <a:stCxn id="88" idx="3"/>
              <a:endCxn id="89" idx="1"/>
            </p:cNvCxnSpPr>
            <p:nvPr/>
          </p:nvCxnSpPr>
          <p:spPr>
            <a:xfrm flipV="1">
              <a:off x="6705600" y="3755221"/>
              <a:ext cx="762000" cy="33359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Content Placeholder 2"/>
            <p:cNvSpPr txBox="1">
              <a:spLocks/>
            </p:cNvSpPr>
            <p:nvPr/>
          </p:nvSpPr>
          <p:spPr>
            <a:xfrm>
              <a:off x="5811982" y="5574001"/>
              <a:ext cx="3313560" cy="1249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err="1" smtClean="0"/>
                <a:t>Kripke</a:t>
              </a:r>
              <a:r>
                <a:rPr lang="en-US" dirty="0" smtClean="0"/>
                <a:t> structure</a:t>
              </a: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Transition syste</a:t>
              </a:r>
              <a:r>
                <a:rPr lang="en-US" dirty="0"/>
                <a:t>m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648200" y="5638800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  <p:cxnSp>
          <p:nvCxnSpPr>
            <p:cNvPr id="100" name="Straight Arrow Connector 99"/>
            <p:cNvCxnSpPr>
              <a:stCxn id="84" idx="2"/>
              <a:endCxn id="47" idx="2"/>
            </p:cNvCxnSpPr>
            <p:nvPr/>
          </p:nvCxnSpPr>
          <p:spPr>
            <a:xfrm rot="5400000">
              <a:off x="4265400" y="4131479"/>
              <a:ext cx="195241" cy="1295400"/>
            </a:xfrm>
            <a:prstGeom prst="curvedConnector3">
              <a:avLst>
                <a:gd name="adj1" fmla="val 217086"/>
              </a:avLst>
            </a:prstGeom>
            <a:ln w="317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779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04800" y="1305792"/>
            <a:ext cx="8610600" cy="5399808"/>
            <a:chOff x="304800" y="1305792"/>
            <a:chExt cx="8610600" cy="5399808"/>
          </a:xfrm>
        </p:grpSpPr>
        <p:sp>
          <p:nvSpPr>
            <p:cNvPr id="25" name="Flowchart: Manual Operation 24"/>
            <p:cNvSpPr/>
            <p:nvPr/>
          </p:nvSpPr>
          <p:spPr>
            <a:xfrm rot="5400000">
              <a:off x="2495332" y="-860932"/>
              <a:ext cx="4024745" cy="8358193"/>
            </a:xfrm>
            <a:prstGeom prst="flowChartManualOperation">
              <a:avLst/>
            </a:prstGeom>
            <a:gradFill>
              <a:gsLst>
                <a:gs pos="55000">
                  <a:srgbClr val="5E9EFF">
                    <a:lumMod val="57000"/>
                    <a:lumOff val="43000"/>
                  </a:srgbClr>
                </a:gs>
                <a:gs pos="100000">
                  <a:srgbClr val="FFEBF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304800" y="5943600"/>
              <a:ext cx="8610600" cy="762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State-space exploration (search and model-checking)</a:t>
              </a:r>
            </a:p>
          </p:txBody>
        </p:sp>
      </p:grpSp>
      <p:sp>
        <p:nvSpPr>
          <p:cNvPr id="35" name="Rounded Rectangle 34"/>
          <p:cNvSpPr/>
          <p:nvPr/>
        </p:nvSpPr>
        <p:spPr>
          <a:xfrm>
            <a:off x="496440" y="2536686"/>
            <a:ext cx="2399160" cy="17859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04800" y="2024707"/>
            <a:ext cx="8190360" cy="4071293"/>
            <a:chOff x="304800" y="2024707"/>
            <a:chExt cx="8190360" cy="4071293"/>
          </a:xfrm>
        </p:grpSpPr>
        <p:grpSp>
          <p:nvGrpSpPr>
            <p:cNvPr id="23" name="Group 22"/>
            <p:cNvGrpSpPr/>
            <p:nvPr/>
          </p:nvGrpSpPr>
          <p:grpSpPr>
            <a:xfrm>
              <a:off x="2895600" y="2024707"/>
              <a:ext cx="4916040" cy="1404959"/>
              <a:chOff x="2895600" y="2024707"/>
              <a:chExt cx="4916040" cy="1404959"/>
            </a:xfrm>
          </p:grpSpPr>
          <p:cxnSp>
            <p:nvCxnSpPr>
              <p:cNvPr id="52" name="Straight Connector 51"/>
              <p:cNvCxnSpPr>
                <a:stCxn id="88" idx="3"/>
                <a:endCxn id="89" idx="1"/>
              </p:cNvCxnSpPr>
              <p:nvPr/>
            </p:nvCxnSpPr>
            <p:spPr>
              <a:xfrm flipV="1">
                <a:off x="7049640" y="2024707"/>
                <a:ext cx="762000" cy="33359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>
                <a:stCxn id="84" idx="3"/>
                <a:endCxn id="88" idx="1"/>
              </p:cNvCxnSpPr>
              <p:nvPr/>
            </p:nvCxnSpPr>
            <p:spPr>
              <a:xfrm flipV="1">
                <a:off x="5678040" y="2058066"/>
                <a:ext cx="725040" cy="685800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>
                <a:stCxn id="47" idx="3"/>
                <a:endCxn id="84" idx="1"/>
              </p:cNvCxnSpPr>
              <p:nvPr/>
            </p:nvCxnSpPr>
            <p:spPr>
              <a:xfrm flipV="1">
                <a:off x="4382640" y="2743866"/>
                <a:ext cx="648840" cy="195241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>
                <a:stCxn id="35" idx="3"/>
                <a:endCxn id="47" idx="1"/>
              </p:cNvCxnSpPr>
              <p:nvPr/>
            </p:nvCxnSpPr>
            <p:spPr>
              <a:xfrm flipV="1">
                <a:off x="2895600" y="2939107"/>
                <a:ext cx="840480" cy="490559"/>
              </a:xfrm>
              <a:prstGeom prst="line">
                <a:avLst/>
              </a:prstGeom>
              <a:ln w="190500" cap="rnd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304800" y="5334000"/>
              <a:ext cx="8190360" cy="762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dirty="0" smtClean="0"/>
                <a:t>Efficient and interactive execution (interpreters)</a:t>
              </a:r>
            </a:p>
          </p:txBody>
        </p:sp>
      </p:grpSp>
      <p:cxnSp>
        <p:nvCxnSpPr>
          <p:cNvPr id="93" name="Straight Arrow Connector 92"/>
          <p:cNvCxnSpPr>
            <a:stCxn id="88" idx="3"/>
            <a:endCxn id="89" idx="1"/>
          </p:cNvCxnSpPr>
          <p:nvPr/>
        </p:nvCxnSpPr>
        <p:spPr>
          <a:xfrm flipV="1">
            <a:off x="7049640" y="2024707"/>
            <a:ext cx="762000" cy="3335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84" idx="3"/>
            <a:endCxn id="88" idx="1"/>
          </p:cNvCxnSpPr>
          <p:nvPr/>
        </p:nvCxnSpPr>
        <p:spPr>
          <a:xfrm flipV="1">
            <a:off x="5678040" y="2058066"/>
            <a:ext cx="725040" cy="6858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47" idx="3"/>
            <a:endCxn id="84" idx="1"/>
          </p:cNvCxnSpPr>
          <p:nvPr/>
        </p:nvCxnSpPr>
        <p:spPr>
          <a:xfrm flipV="1">
            <a:off x="4382640" y="2743866"/>
            <a:ext cx="648840" cy="19524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6" name="Group 1035"/>
          <p:cNvGrpSpPr/>
          <p:nvPr/>
        </p:nvGrpSpPr>
        <p:grpSpPr>
          <a:xfrm>
            <a:off x="2895600" y="1893727"/>
            <a:ext cx="1639440" cy="2809918"/>
            <a:chOff x="2551560" y="3624241"/>
            <a:chExt cx="1639440" cy="2809918"/>
          </a:xfrm>
        </p:grpSpPr>
        <p:sp>
          <p:nvSpPr>
            <p:cNvPr id="47" name="Rounded Rectangle 46"/>
            <p:cNvSpPr/>
            <p:nvPr/>
          </p:nvSpPr>
          <p:spPr>
            <a:xfrm>
              <a:off x="3392040" y="4462441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/>
            <p:cNvCxnSpPr>
              <a:stCxn id="35" idx="3"/>
              <a:endCxn id="40" idx="1"/>
            </p:cNvCxnSpPr>
            <p:nvPr/>
          </p:nvCxnSpPr>
          <p:spPr>
            <a:xfrm flipV="1">
              <a:off x="2551560" y="3831421"/>
              <a:ext cx="840480" cy="130800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3392040" y="3624241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/>
            <p:cNvCxnSpPr>
              <a:stCxn id="35" idx="3"/>
              <a:endCxn id="47" idx="1"/>
            </p:cNvCxnSpPr>
            <p:nvPr/>
          </p:nvCxnSpPr>
          <p:spPr>
            <a:xfrm flipV="1">
              <a:off x="2551560" y="4669621"/>
              <a:ext cx="840480" cy="46980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47"/>
            <p:cNvSpPr/>
            <p:nvPr/>
          </p:nvSpPr>
          <p:spPr>
            <a:xfrm>
              <a:off x="3392040" y="6019800"/>
              <a:ext cx="646560" cy="4143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Arrow Connector 50"/>
            <p:cNvCxnSpPr>
              <a:stCxn id="35" idx="3"/>
              <a:endCxn id="48" idx="1"/>
            </p:cNvCxnSpPr>
            <p:nvPr/>
          </p:nvCxnSpPr>
          <p:spPr>
            <a:xfrm>
              <a:off x="2551560" y="5139425"/>
              <a:ext cx="840480" cy="108755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 rot="5400000">
              <a:off x="3567592" y="5091592"/>
              <a:ext cx="538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…</a:t>
              </a:r>
              <a:endParaRPr lang="en-US" sz="40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34935" y="2879586"/>
            <a:ext cx="2147505" cy="1028700"/>
            <a:chOff x="3143250" y="4610100"/>
            <a:chExt cx="2147505" cy="10287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4610100"/>
              <a:ext cx="2147505" cy="1028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329886" y="4800600"/>
              <a:ext cx="1732269" cy="7078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800" dirty="0" err="1">
                  <a:solidFill>
                    <a:schemeClr val="bg1">
                      <a:lumMod val="50000"/>
                    </a:schemeClr>
                  </a:solidFill>
                </a:rPr>
                <a:t>c</a:t>
              </a:r>
              <a:r>
                <a:rPr lang="en-US" sz="2800" dirty="0" err="1" smtClean="0">
                  <a:solidFill>
                    <a:schemeClr val="bg1">
                      <a:lumMod val="50000"/>
                    </a:schemeClr>
                  </a:solidFill>
                </a:rPr>
                <a:t>fg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[</a:t>
              </a:r>
              <a:r>
                <a:rPr lang="en-US" sz="4000" b="1" dirty="0" err="1" smtClean="0">
                  <a:latin typeface="Courier New" pitchFamily="49" charset="0"/>
                  <a:cs typeface="Courier New" pitchFamily="49" charset="0"/>
                </a:rPr>
                <a:t>pgm</a:t>
              </a: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]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does the K Tool Offer?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171849" y="2671768"/>
            <a:ext cx="332734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87040" y="2685622"/>
            <a:ext cx="60960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868040" y="2879586"/>
            <a:ext cx="609600" cy="124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116431" y="3835550"/>
            <a:ext cx="221785" cy="280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431622" y="3842477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010049" y="3835549"/>
            <a:ext cx="587036" cy="121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455867" y="245137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061282" y="246048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11109" y="266958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82685" y="395331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en-US" baseline="-25000" dirty="0"/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8632" y="387580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2553840" y="3755886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cxnSp>
        <p:nvCxnSpPr>
          <p:cNvPr id="56" name="Straight Arrow Connector 55"/>
          <p:cNvCxnSpPr>
            <a:stCxn id="40" idx="3"/>
          </p:cNvCxnSpPr>
          <p:nvPr/>
        </p:nvCxnSpPr>
        <p:spPr>
          <a:xfrm flipV="1">
            <a:off x="4382640" y="1774686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0" idx="3"/>
          </p:cNvCxnSpPr>
          <p:nvPr/>
        </p:nvCxnSpPr>
        <p:spPr>
          <a:xfrm flipV="1">
            <a:off x="4382640" y="2057452"/>
            <a:ext cx="381000" cy="4345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40" idx="3"/>
          </p:cNvCxnSpPr>
          <p:nvPr/>
        </p:nvCxnSpPr>
        <p:spPr>
          <a:xfrm>
            <a:off x="4382640" y="2100907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4382640" y="2612886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4382640" y="2939107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4386103" y="4168059"/>
            <a:ext cx="304800" cy="32622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4386103" y="4450825"/>
            <a:ext cx="381000" cy="4345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4386103" y="4494280"/>
            <a:ext cx="304800" cy="2071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992240" y="1447800"/>
            <a:ext cx="538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…</a:t>
            </a:r>
            <a:endParaRPr lang="en-US" sz="4000" dirty="0"/>
          </a:p>
        </p:txBody>
      </p:sp>
      <p:sp>
        <p:nvSpPr>
          <p:cNvPr id="84" name="Rounded Rectangle 83"/>
          <p:cNvSpPr/>
          <p:nvPr/>
        </p:nvSpPr>
        <p:spPr>
          <a:xfrm>
            <a:off x="5031480" y="2536686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/>
          <p:cNvSpPr/>
          <p:nvPr/>
        </p:nvSpPr>
        <p:spPr>
          <a:xfrm>
            <a:off x="6403080" y="1850886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ounded Rectangle 88"/>
          <p:cNvSpPr/>
          <p:nvPr/>
        </p:nvSpPr>
        <p:spPr>
          <a:xfrm>
            <a:off x="7811640" y="1817527"/>
            <a:ext cx="646560" cy="4143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4992240" y="3908286"/>
            <a:ext cx="538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…</a:t>
            </a:r>
            <a:endParaRPr lang="en-US" sz="4000" dirty="0"/>
          </a:p>
        </p:txBody>
      </p:sp>
      <p:cxnSp>
        <p:nvCxnSpPr>
          <p:cNvPr id="66" name="Straight Arrow Connector 99"/>
          <p:cNvCxnSpPr/>
          <p:nvPr/>
        </p:nvCxnSpPr>
        <p:spPr>
          <a:xfrm rot="5400000">
            <a:off x="4588679" y="2394011"/>
            <a:ext cx="195241" cy="1295400"/>
          </a:xfrm>
          <a:prstGeom prst="curvedConnector3">
            <a:avLst>
              <a:gd name="adj1" fmla="val 217086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9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Plans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</a:t>
            </a:r>
            <a:r>
              <a:rPr lang="en-US" dirty="0" smtClean="0"/>
              <a:t>xample(s) coming with the distribution.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16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839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</a:t>
            </a:r>
            <a:r>
              <a:rPr lang="en-US" dirty="0" smtClean="0"/>
              <a:t>Meredith</a:t>
            </a:r>
            <a:endParaRPr lang="en-US" dirty="0" smtClean="0"/>
          </a:p>
          <a:p>
            <a:r>
              <a:rPr lang="en-US" dirty="0" smtClean="0"/>
              <a:t>Java 1.4 : by </a:t>
            </a:r>
            <a:r>
              <a:rPr lang="en-US" dirty="0" smtClean="0"/>
              <a:t>Chen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[CAV’06]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 smtClean="0"/>
              <a:t>Verilog : by </a:t>
            </a:r>
            <a:r>
              <a:rPr lang="en-US" dirty="0" err="1" smtClean="0"/>
              <a:t>Meredith&amp;Katelman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[MEMOCODE’10]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 smtClean="0"/>
              <a:t>C : by Chucky </a:t>
            </a:r>
            <a:r>
              <a:rPr lang="en-US" dirty="0" smtClean="0"/>
              <a:t>Ellison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[POPL’12]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/>
              <a:t>Wouldn’t it be uneconomical to redefine it in each tool?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Formal semantics of L?</a:t>
            </a: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Reasoning </a:t>
            </a:r>
            <a:r>
              <a:rPr lang="en-US" dirty="0"/>
              <a:t>A</a:t>
            </a:r>
            <a:r>
              <a:rPr lang="en-US" dirty="0" smtClean="0"/>
              <a:t>bout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Current state-of-the-art:</a:t>
            </a:r>
          </a:p>
          <a:p>
            <a:pPr lvl="1"/>
            <a:r>
              <a:rPr lang="en-US" dirty="0" smtClean="0"/>
              <a:t>Redefine the language using a different semantic approach (Hoare/separation/dynamic logic)</a:t>
            </a:r>
          </a:p>
          <a:p>
            <a:pPr lvl="1"/>
            <a:r>
              <a:rPr lang="en-US" dirty="0" smtClean="0"/>
              <a:t>Very language specific, error-prone; e.g.: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Thus, these semantics need to be proved sound, sometimes also relatively complete, </a:t>
            </a:r>
            <a:r>
              <a:rPr lang="en-US" dirty="0" err="1" smtClean="0"/>
              <a:t>wrt</a:t>
            </a:r>
            <a:r>
              <a:rPr lang="en-US" dirty="0" smtClean="0"/>
              <a:t> trusted, operational semantics of the language</a:t>
            </a:r>
          </a:p>
          <a:p>
            <a:pPr lvl="1"/>
            <a:r>
              <a:rPr lang="en-US" dirty="0" smtClean="0"/>
              <a:t>Verification tools developed using them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39147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62375"/>
            <a:ext cx="42957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6936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Proposal: Matching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Use directly the trusted operational semantics!</a:t>
            </a:r>
          </a:p>
          <a:p>
            <a:pPr lvl="1"/>
            <a:r>
              <a:rPr lang="en-US" dirty="0" smtClean="0"/>
              <a:t>Has been done before (ACL2), but proofs are low-level (induction on the transition system)</a:t>
            </a:r>
          </a:p>
          <a:p>
            <a:r>
              <a:rPr lang="en-US" dirty="0" smtClean="0"/>
              <a:t>We propose a language-independent proof system based on matching logic, which</a:t>
            </a:r>
          </a:p>
          <a:p>
            <a:pPr lvl="1"/>
            <a:r>
              <a:rPr lang="en-US" dirty="0" smtClean="0"/>
              <a:t>Takes operational semantics as axioms</a:t>
            </a:r>
          </a:p>
          <a:p>
            <a:pPr lvl="1"/>
            <a:r>
              <a:rPr lang="en-US" dirty="0" smtClean="0"/>
              <a:t>Derives reachability properties</a:t>
            </a:r>
          </a:p>
          <a:p>
            <a:pPr lvl="1"/>
            <a:r>
              <a:rPr lang="en-US" dirty="0" smtClean="0"/>
              <a:t>Is sound and complete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406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</a:t>
            </a:r>
            <a:r>
              <a:rPr lang="en-US" dirty="0" smtClean="0"/>
              <a:t>Logic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[AMAST’10]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n-US" dirty="0" smtClean="0"/>
              <a:t>ogic </a:t>
            </a:r>
            <a:r>
              <a:rPr lang="en-US" dirty="0" smtClean="0"/>
              <a:t>for </a:t>
            </a:r>
            <a:r>
              <a:rPr lang="en-US" dirty="0" smtClean="0"/>
              <a:t>specifying properties about program configurations and reasoning </a:t>
            </a:r>
            <a:r>
              <a:rPr lang="en-US" dirty="0" smtClean="0"/>
              <a:t>about </a:t>
            </a:r>
            <a:r>
              <a:rPr lang="en-US" dirty="0" smtClean="0"/>
              <a:t>them</a:t>
            </a:r>
            <a:endParaRPr lang="en-US" dirty="0" smtClean="0"/>
          </a:p>
          <a:p>
            <a:r>
              <a:rPr lang="en-US" dirty="0" smtClean="0"/>
              <a:t>Key insight: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onfiguration terms with variables are allowed to be </a:t>
            </a:r>
            <a:r>
              <a:rPr lang="en-US" dirty="0" smtClean="0"/>
              <a:t>used as </a:t>
            </a:r>
            <a:r>
              <a:rPr lang="en-US" dirty="0" smtClean="0"/>
              <a:t>predicates,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Semantically, their satisfaction means </a:t>
            </a:r>
            <a:r>
              <a:rPr lang="en-US" dirty="0" smtClean="0">
                <a:solidFill>
                  <a:srgbClr val="FF0000"/>
                </a:solidFill>
              </a:rPr>
              <a:t>matching</a:t>
            </a:r>
          </a:p>
        </p:txBody>
      </p:sp>
    </p:spTree>
    <p:extLst>
      <p:ext uri="{BB962C8B-B14F-4D97-AF65-F5344CB8AC3E}">
        <p14:creationId xmlns:p14="http://schemas.microsoft.com/office/powerpoint/2010/main" val="7895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concreteness, assume configurations having the following syntax: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(matching logic works with any configurations)</a:t>
            </a:r>
          </a:p>
          <a:p>
            <a:endParaRPr lang="en-US" sz="1400" dirty="0" smtClean="0"/>
          </a:p>
          <a:p>
            <a:r>
              <a:rPr lang="en-US" dirty="0" smtClean="0"/>
              <a:t>Examples of concrete (ground) configurations: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962275"/>
            <a:ext cx="6229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9067800" cy="85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1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Concrete configurations are already patterns, but very simple ones, ground</a:t>
            </a:r>
          </a:p>
          <a:p>
            <a:r>
              <a:rPr lang="en-US" dirty="0" smtClean="0"/>
              <a:t>Example of more complex pattern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Thus, patterns generalize both terms and [FOL</a:t>
            </a:r>
            <a:r>
              <a:rPr lang="en-US" dirty="0" smtClean="0"/>
              <a:t>]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95700"/>
            <a:ext cx="8686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09600" y="4592782"/>
            <a:ext cx="541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55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now prove (using </a:t>
            </a:r>
            <a:r>
              <a:rPr lang="en-US" dirty="0" smtClean="0"/>
              <a:t>[FOL] </a:t>
            </a:r>
            <a:r>
              <a:rPr lang="en-US" dirty="0" smtClean="0"/>
              <a:t>reasoning) properties about configurations, such 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9144000" cy="163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5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</a:t>
            </a:r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Matching logic is parametric in a model, called configuration model</a:t>
            </a:r>
          </a:p>
          <a:p>
            <a:pPr lvl="1"/>
            <a:r>
              <a:rPr lang="en-US" dirty="0" smtClean="0"/>
              <a:t>In practice, this model is typically the one holding the configurations </a:t>
            </a:r>
            <a:r>
              <a:rPr lang="en-US" dirty="0" smtClean="0"/>
              <a:t>on which </a:t>
            </a:r>
            <a:r>
              <a:rPr lang="en-US" dirty="0" smtClean="0"/>
              <a:t>the transition system defined by the </a:t>
            </a:r>
            <a:r>
              <a:rPr lang="en-US" dirty="0"/>
              <a:t>o</a:t>
            </a:r>
            <a:r>
              <a:rPr lang="en-US" dirty="0" smtClean="0"/>
              <a:t>perational semantics works</a:t>
            </a:r>
          </a:p>
          <a:p>
            <a:pPr lvl="1"/>
            <a:r>
              <a:rPr lang="en-US" dirty="0" smtClean="0"/>
              <a:t>Needs not be the initial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30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</a:t>
            </a:r>
            <a:r>
              <a:rPr lang="en-US" dirty="0" smtClean="0"/>
              <a:t>(*).</a:t>
            </a:r>
          </a:p>
          <a:p>
            <a:r>
              <a:rPr lang="en-US" dirty="0" smtClean="0"/>
              <a:t>Separation logic = Matching logic [heap]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SL:</a:t>
            </a:r>
          </a:p>
          <a:p>
            <a:pPr marL="457200" lvl="1" indent="0">
              <a:buNone/>
            </a:pPr>
            <a:r>
              <a:rPr lang="en-US" dirty="0" smtClean="0"/>
              <a:t>ML:</a:t>
            </a:r>
          </a:p>
          <a:p>
            <a:r>
              <a:rPr lang="en-US" dirty="0" smtClean="0"/>
              <a:t>Matching </a:t>
            </a:r>
            <a:r>
              <a:rPr lang="en-US" dirty="0" smtClean="0"/>
              <a:t>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</a:t>
            </a:r>
            <a:r>
              <a:rPr lang="en-US" dirty="0" smtClean="0"/>
              <a:t>.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778827"/>
            <a:ext cx="40957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409" y="4267200"/>
            <a:ext cx="48387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Reachability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“Rewrite”</a:t>
            </a:r>
            <a:r>
              <a:rPr lang="en-US" dirty="0" smtClean="0"/>
              <a:t> </a:t>
            </a:r>
            <a:r>
              <a:rPr lang="en-US" dirty="0" smtClean="0"/>
              <a:t>rules over matching logic formulae:</a:t>
            </a:r>
          </a:p>
          <a:p>
            <a:endParaRPr lang="en-US" dirty="0" smtClean="0"/>
          </a:p>
          <a:p>
            <a:r>
              <a:rPr lang="en-US" dirty="0" smtClean="0"/>
              <a:t>Since </a:t>
            </a:r>
            <a:r>
              <a:rPr lang="en-US" dirty="0" smtClean="0"/>
              <a:t>patterns generalize terms, matching logic </a:t>
            </a:r>
            <a:r>
              <a:rPr lang="en-US" dirty="0" smtClean="0"/>
              <a:t>reachability rules capture term rewriting rules</a:t>
            </a:r>
            <a:endParaRPr lang="en-US" dirty="0" smtClean="0"/>
          </a:p>
          <a:p>
            <a:r>
              <a:rPr lang="en-US" dirty="0" smtClean="0"/>
              <a:t>Moreover, deals naturally with side conditions: rewrite rules of the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re captured as matching logic rules of the form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2209800"/>
            <a:ext cx="1809750" cy="6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49911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19800"/>
            <a:ext cx="227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9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Expressivity of Reachability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 operational semantics rules: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Capture Hoare Triples: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62200"/>
            <a:ext cx="5257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27" y="2971800"/>
            <a:ext cx="46196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3997036"/>
            <a:ext cx="24098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800600"/>
            <a:ext cx="49339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423" y="5467350"/>
            <a:ext cx="53911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520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Reachability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Language-independent proof system for deriving </a:t>
            </a:r>
            <a:r>
              <a:rPr lang="en-US" dirty="0" err="1" smtClean="0"/>
              <a:t>sequents</a:t>
            </a:r>
            <a:r>
              <a:rPr lang="en-US" dirty="0" smtClean="0"/>
              <a:t> of the form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w</a:t>
            </a:r>
            <a:r>
              <a:rPr lang="en-US" dirty="0" smtClean="0"/>
              <a:t>here A (axioms) and C (circularities) are sets of reachability rules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2895600"/>
            <a:ext cx="33337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8154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Proof System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4495799" cy="4280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3894364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9245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Rules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752600"/>
            <a:ext cx="71437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4572000"/>
            <a:ext cx="37909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9755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/>
          <a:lstStyle/>
          <a:p>
            <a:r>
              <a:rPr lang="en-US" dirty="0"/>
              <a:t>Soundness (partial correctness)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[ICALP’12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</a:p>
          <a:p>
            <a:r>
              <a:rPr lang="en-US" dirty="0" smtClean="0"/>
              <a:t>Generalizes Hoare logic for IMP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[FM’12]</a:t>
            </a:r>
          </a:p>
          <a:p>
            <a:pPr lvl="1"/>
            <a:r>
              <a:rPr lang="en-US" dirty="0" smtClean="0"/>
              <a:t>So also relatively complete for IMP</a:t>
            </a:r>
          </a:p>
          <a:p>
            <a:r>
              <a:rPr lang="en-US" dirty="0" smtClean="0"/>
              <a:t>Relatively complete in general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[submitted]</a:t>
            </a:r>
            <a:endParaRPr lang="en-US" dirty="0"/>
          </a:p>
          <a:p>
            <a:pPr lvl="1"/>
            <a:r>
              <a:rPr lang="en-US" dirty="0" smtClean="0"/>
              <a:t>The fixed, language-independent proof system can prove any reachability property, including Hoare triples as special case, of any programming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1300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hlinkClick r:id="rId2"/>
              </a:rPr>
              <a:t>MatchC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Matching Logic Verifier for (a fragment of) </a:t>
            </a:r>
            <a:r>
              <a:rPr lang="en-US" dirty="0" smtClean="0"/>
              <a:t>C</a:t>
            </a:r>
          </a:p>
          <a:p>
            <a:r>
              <a:rPr lang="en-US" dirty="0" smtClean="0"/>
              <a:t>Uses K semantics of C fragment </a:t>
            </a:r>
            <a:r>
              <a:rPr lang="en-US" dirty="0" smtClean="0">
                <a:solidFill>
                  <a:srgbClr val="FF0000"/>
                </a:solidFill>
              </a:rPr>
              <a:t>unchanged</a:t>
            </a:r>
          </a:p>
          <a:p>
            <a:r>
              <a:rPr lang="en-US" dirty="0" smtClean="0"/>
              <a:t>Has verified a series of challenging programs</a:t>
            </a:r>
          </a:p>
          <a:p>
            <a:pPr lvl="1"/>
            <a:r>
              <a:rPr lang="en-US" dirty="0" err="1" smtClean="0"/>
              <a:t>Undefiness</a:t>
            </a:r>
            <a:r>
              <a:rPr lang="en-US" dirty="0" smtClean="0"/>
              <a:t>, typical Hoare-like programs, heap programs (lists, trees, stacks, queues, graphs), </a:t>
            </a:r>
            <a:r>
              <a:rPr lang="en-US" dirty="0" err="1" smtClean="0"/>
              <a:t>sortings</a:t>
            </a:r>
            <a:r>
              <a:rPr lang="en-US" dirty="0" smtClean="0"/>
              <a:t>, AVL trees, </a:t>
            </a:r>
            <a:r>
              <a:rPr lang="en-US" dirty="0" err="1" smtClean="0"/>
              <a:t>Schorr</a:t>
            </a:r>
            <a:r>
              <a:rPr lang="en-US" dirty="0" smtClean="0"/>
              <a:t>-Waite graph marking</a:t>
            </a:r>
          </a:p>
        </p:txBody>
      </p:sp>
    </p:spTree>
    <p:extLst>
      <p:ext uri="{BB962C8B-B14F-4D97-AF65-F5344CB8AC3E}">
        <p14:creationId xmlns:p14="http://schemas.microsoft.com/office/powerpoint/2010/main" val="7605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MatchC</a:t>
            </a:r>
            <a:r>
              <a:rPr lang="en-US" dirty="0" smtClean="0"/>
              <a:t>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Go to the website and run some examples</a:t>
            </a:r>
          </a:p>
          <a:p>
            <a:pPr marL="0" indent="0">
              <a:buNone/>
            </a:pPr>
            <a:r>
              <a:rPr lang="en-US" dirty="0" smtClean="0"/>
              <a:t>… or use next two slides as backup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0046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…&lt;/heap&gt;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 x|-&gt; a …&lt;/heap&gt;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&lt;heap&gt;…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…&lt;/heap&gt;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them at best, or should formally relate to them at worst</a:t>
            </a:r>
          </a:p>
          <a:p>
            <a:pPr lvl="2"/>
            <a:r>
              <a:rPr lang="en-US" dirty="0" smtClean="0"/>
              <a:t>Otherwise they are </a:t>
            </a:r>
            <a:r>
              <a:rPr lang="en-US" dirty="0" err="1" smtClean="0"/>
              <a:t>adhoc</a:t>
            </a:r>
            <a:r>
              <a:rPr lang="en-US" dirty="0" smtClean="0"/>
              <a:t> and likely wrong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Axiomatic, </a:t>
            </a:r>
            <a:r>
              <a:rPr lang="en-US" dirty="0" err="1" smtClean="0"/>
              <a:t>denotational</a:t>
            </a:r>
            <a:r>
              <a:rPr lang="en-US" dirty="0" smtClean="0"/>
              <a:t>, operational, etc.</a:t>
            </a:r>
          </a:p>
          <a:p>
            <a:r>
              <a:rPr lang="en-US" dirty="0" smtClean="0"/>
              <a:t>Why 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language design, semantics and verification</a:t>
            </a:r>
          </a:p>
          <a:p>
            <a:pPr lvl="1"/>
            <a:r>
              <a:rPr lang="en-US" dirty="0" smtClean="0"/>
              <a:t>One semantic approach to serve all the purposes!</a:t>
            </a:r>
          </a:p>
          <a:p>
            <a:pPr lvl="1"/>
            <a:r>
              <a:rPr lang="en-US" dirty="0" smtClean="0"/>
              <a:t>To work with realistic languages (C, Java,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Minimal</a:t>
            </a:r>
            <a:r>
              <a:rPr lang="en-US" dirty="0" smtClean="0"/>
              <a:t>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(efficiently)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basis for </a:t>
            </a:r>
            <a:r>
              <a:rPr lang="en-US" dirty="0" smtClean="0">
                <a:solidFill>
                  <a:srgbClr val="FF0000"/>
                </a:solidFill>
              </a:rPr>
              <a:t>program reasoning</a:t>
            </a: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341438"/>
            <a:ext cx="8839200" cy="4373562"/>
          </a:xfrm>
        </p:spPr>
        <p:txBody>
          <a:bodyPr>
            <a:normAutofit/>
          </a:bodyPr>
          <a:lstStyle/>
          <a:p>
            <a:r>
              <a:rPr lang="en-US" dirty="0" smtClean="0"/>
              <a:t>- Conventional Semantic Approaches - </a:t>
            </a:r>
            <a:br>
              <a:rPr lang="en-US" dirty="0" smtClean="0"/>
            </a:br>
            <a:r>
              <a:rPr lang="en-US" dirty="0" smtClean="0"/>
              <a:t>- Advantages and Limitations –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/>
              <a:t>Chronologically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- 1969: Floyd-Hoare Logic 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Basis for </a:t>
            </a:r>
            <a:r>
              <a:rPr lang="en-US" dirty="0" smtClean="0">
                <a:solidFill>
                  <a:srgbClr val="FF0000"/>
                </a:solidFill>
              </a:rPr>
              <a:t>program verification</a:t>
            </a:r>
          </a:p>
          <a:p>
            <a:r>
              <a:rPr lang="en-US" dirty="0" smtClean="0"/>
              <a:t>Not easily executable, and 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Not very expressive</a:t>
            </a:r>
          </a:p>
          <a:p>
            <a:pPr lvl="1"/>
            <a:r>
              <a:rPr lang="en-US" dirty="0" smtClean="0"/>
              <a:t>Often requires heavy program transformations  (e.g., to eliminate side effects, pointers, exceptions, etc.), to reduce languages to cores which can be given an axiomatic semantics</a:t>
            </a:r>
          </a:p>
          <a:p>
            <a:pPr lvl="1"/>
            <a:r>
              <a:rPr lang="en-US" dirty="0" smtClean="0"/>
              <a:t>Structural program properties (e.g., about heap, stacks, input/output, etc.) hard to state; need special logic support</a:t>
            </a:r>
          </a:p>
          <a:p>
            <a:pPr lvl="1"/>
            <a:r>
              <a:rPr lang="en-US" dirty="0" smtClean="0"/>
              <a:t>Structural framing (e.g., heap framing) hard to deal with</a:t>
            </a:r>
          </a:p>
          <a:p>
            <a:r>
              <a:rPr lang="en-US" dirty="0" smtClean="0"/>
              <a:t>Implementations 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15270</TotalTime>
  <Words>2079</Words>
  <Application>Microsoft Office PowerPoint</Application>
  <PresentationFormat>On-screen Show (4:3)</PresentationFormat>
  <Paragraphs>317</Paragraphs>
  <Slides>48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K and 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- Conventional Semantic Approaches -  - Advantages and Limitations –   Chronologically</vt:lpstr>
      <vt:lpstr>- 1969: Floyd-Hoare Logic -</vt:lpstr>
      <vt:lpstr>- 1971: Denotational Semantics -</vt:lpstr>
      <vt:lpstr>- 1981: Operational Semantics -</vt:lpstr>
      <vt:lpstr>What We Want</vt:lpstr>
      <vt:lpstr>Our quest</vt:lpstr>
      <vt:lpstr>Starting Point: Rewriting Logic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Don’t Like Bubbles?</vt:lpstr>
      <vt:lpstr>What is K, after all … ?</vt:lpstr>
      <vt:lpstr>Translating K into rules</vt:lpstr>
      <vt:lpstr>What is the K Semantics of a Program?</vt:lpstr>
      <vt:lpstr>What does the K Tool Offer?</vt:lpstr>
      <vt:lpstr>K Semantics are Useful</vt:lpstr>
      <vt:lpstr>K Demo</vt:lpstr>
      <vt:lpstr>K Scales</vt:lpstr>
      <vt:lpstr>The K Configuration of C</vt:lpstr>
      <vt:lpstr>Statistics for the C definition</vt:lpstr>
      <vt:lpstr>Reasoning About Programs</vt:lpstr>
      <vt:lpstr>Our Proposal: Matching Logic</vt:lpstr>
      <vt:lpstr>Matching Logic [AMAST’10]</vt:lpstr>
      <vt:lpstr>More Formally: Configurations</vt:lpstr>
      <vt:lpstr>More Formally: Patterns</vt:lpstr>
      <vt:lpstr>More Formally: Reasoning</vt:lpstr>
      <vt:lpstr>More Formally: Semantics</vt:lpstr>
      <vt:lpstr>Matching Logic vs. Separation Logic</vt:lpstr>
      <vt:lpstr>Reachability Rules</vt:lpstr>
      <vt:lpstr>Expressivity of Reachability Rules</vt:lpstr>
      <vt:lpstr>Reachability Logic</vt:lpstr>
      <vt:lpstr>Proof System</vt:lpstr>
      <vt:lpstr>Key Rules</vt:lpstr>
      <vt:lpstr>Results</vt:lpstr>
      <vt:lpstr>MatchC</vt:lpstr>
      <vt:lpstr>MatchC Demo</vt:lpstr>
      <vt:lpstr>Example – Swapping Values</vt:lpstr>
      <vt:lpstr>Example – Reversing a list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Grigore</cp:lastModifiedBy>
  <cp:revision>479</cp:revision>
  <dcterms:created xsi:type="dcterms:W3CDTF">2006-08-16T00:00:00Z</dcterms:created>
  <dcterms:modified xsi:type="dcterms:W3CDTF">2012-06-12T07:14:20Z</dcterms:modified>
  <cp:contentStatus/>
</cp:coreProperties>
</file>